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2" r:id="rId4"/>
    <p:sldId id="263" r:id="rId5"/>
    <p:sldId id="285" r:id="rId6"/>
    <p:sldId id="283" r:id="rId7"/>
    <p:sldId id="284" r:id="rId8"/>
    <p:sldId id="265" r:id="rId9"/>
    <p:sldId id="286" r:id="rId10"/>
    <p:sldId id="287" r:id="rId11"/>
    <p:sldId id="264" r:id="rId12"/>
    <p:sldId id="266" r:id="rId13"/>
    <p:sldId id="267" r:id="rId14"/>
    <p:sldId id="268" r:id="rId15"/>
    <p:sldId id="269" r:id="rId16"/>
    <p:sldId id="282" r:id="rId17"/>
    <p:sldId id="280" r:id="rId18"/>
    <p:sldId id="281" r:id="rId1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8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2A44C1-9C23-064A-9428-0BD025BFFD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36370A-A1FF-FD47-B88C-297F8A26B5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ECBA30-13DA-8D4F-B995-6B6086594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C38241-6475-5748-9E4C-C23BBCA74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768EF2A-5BF3-7242-B1F7-9A30EA0D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44349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7E7D7-DE79-1B4F-81A1-726F9CA99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A2AE12F-3034-0346-8802-3F9871C52A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C4B260-AD4F-E54A-95E9-CE7265C2A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27D788-81E3-744B-BE85-13A7A7E89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AB4B3D-901A-3F45-AC91-77A8AA2F9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486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A38850C-AE98-8746-A262-1F12AE1D71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D2136C6-D870-6641-991B-0280A6B6C6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1ACC9A-8DDD-1840-A001-C924BDC0B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2A2435-B804-6B4C-AEE6-51851936B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78BD57-132B-1842-B41E-A0027A1E0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69213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F0E73-243A-CA4C-8030-C39A41A9B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943779-578B-174A-8F8F-1EE0233DC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59E7EE2-7864-BD44-AE4B-CFA37DA7F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305F6E-BBC1-5541-9630-495DA71C8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71C0AA-5CD8-5847-8396-A44DA1BD1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7746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87903D-525B-0C49-9136-ED2AC9FA8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303F9D9-E439-0F4C-927A-74DF55AF9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06C533-3077-824A-BA8A-8C6DBC867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E9F955-FE80-DB46-9831-19ED7AA48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73E254-A52F-754E-903F-9930BA42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0082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A35D13-79CF-BB43-B525-513D92F15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80FFBD-23B9-5646-951D-DE502CDE26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7721A08-B79A-1840-A791-27FDC48BE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2512A6-2EE9-7746-B813-A2E411EAB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177CF5-5008-CD41-BE50-2997B1473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C33E79-46B4-A845-8DF4-DFF051EE5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22808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F8284B-D39A-EF47-ADA0-6BFE8699A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22A13AD-98B6-944E-8A8C-6F4D3C4CC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A06B380-6675-A44F-A36F-390485DF89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3824FC2-BEEF-1C49-8492-599D3F5AE2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C64B6D7-7700-2943-AC3A-215AB5C65B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177E399-A8FC-924B-AEEC-0BBBEFB0D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04C9BA6-E49F-344D-8240-CEC1983E2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1619430-F69D-1D4A-A195-884382A57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42527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3D3267-995E-EA4C-8CD9-769E22A07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96D9A63-1A76-E641-BA89-D46869BEB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E66E715-B251-804E-A90C-751349E7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2733184-FF23-2F4F-A87E-7826919B8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7137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7F8A30B-4131-0647-A19C-A62EAA5DC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F5BC425-85FE-B84A-B90E-4657CB51C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0D3655B-8D56-5444-9CF8-10985B59E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57725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7E166F-4FE7-544B-B769-5F7290440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0D0029-7B89-C048-A23B-97EB19B0D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AF64CEF-0B70-5746-9BD8-3BB83BD1F9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2CE17F-3419-3A47-B07C-9DAC316FC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0DDAF0-C880-3A43-954E-BBCA86B79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E596FCB-4CA7-C649-BC40-696128CA3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89566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E58920-8810-354D-8EE6-6BD2AF6E9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8FDE102-EA46-5B46-B367-C37C35CEE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7E368E-C011-BA48-A273-A996745B8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24AC566-9F11-3949-A38D-D5C728A03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BEBF18C-77E3-5846-BAC4-7988C46B0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EF3D4AF-C2E0-2A42-AEAF-539E22721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189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65B0392-C80F-6344-B627-69589DA98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9367B5-E06E-6341-933E-F24F08778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BF855C-3585-FD48-88E7-C9AB9ED64A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1D95D-B09F-834A-AA9F-AE5ADAA73645}" type="datetimeFigureOut">
              <a:rPr lang="es-MX" smtClean="0"/>
              <a:t>27/05/21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D57257D-2B40-3344-A413-5B3CD2D92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E903AA-9E3A-2344-826D-73AD8987B9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EDBB4-9044-8F4D-A18D-E398F56CF86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6687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microsoft.com/office/2007/relationships/hdphoto" Target="../media/hdphoto2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promptbytes.com/blog/rest-vs-graphql-web-api-developmen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D74200B8-4DE5-5346-960F-AA3719CD8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FCFB4AB-1540-9042-B049-8AB6D48D5191}"/>
              </a:ext>
            </a:extLst>
          </p:cNvPr>
          <p:cNvSpPr txBox="1">
            <a:spLocks/>
          </p:cNvSpPr>
          <p:nvPr/>
        </p:nvSpPr>
        <p:spPr>
          <a:xfrm>
            <a:off x="231494" y="2428506"/>
            <a:ext cx="4537276" cy="166893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200" dirty="0">
                <a:solidFill>
                  <a:schemeClr val="bg1"/>
                </a:solidFill>
              </a:rPr>
              <a:t>Desarrollemos nuestra primera aplicación .NET con GraphQL</a:t>
            </a:r>
          </a:p>
          <a:p>
            <a:br>
              <a:rPr lang="es-MX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" name="Picture 2" descr="Logo">
            <a:extLst>
              <a:ext uri="{FF2B5EF4-FFF2-40B4-BE49-F238E27FC236}">
                <a16:creationId xmlns:a16="http://schemas.microsoft.com/office/drawing/2014/main" id="{E71C2BE3-DF1A-554E-927B-B9B9512B3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5154" y="2056041"/>
            <a:ext cx="2070780" cy="24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430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D74200B8-4DE5-5346-960F-AA3719CD8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F9DC46E-815D-6244-9DF8-2FF1F04A98C2}"/>
              </a:ext>
            </a:extLst>
          </p:cNvPr>
          <p:cNvSpPr txBox="1">
            <a:spLocks/>
          </p:cNvSpPr>
          <p:nvPr/>
        </p:nvSpPr>
        <p:spPr>
          <a:xfrm>
            <a:off x="2632276" y="0"/>
            <a:ext cx="6743218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Preguntas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CDC4704D-C852-4141-9A36-2AC3D8688B19}"/>
              </a:ext>
            </a:extLst>
          </p:cNvPr>
          <p:cNvSpPr txBox="1">
            <a:spLocks/>
          </p:cNvSpPr>
          <p:nvPr/>
        </p:nvSpPr>
        <p:spPr>
          <a:xfrm>
            <a:off x="362674" y="1950032"/>
            <a:ext cx="4231510" cy="3602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¿Graphql  sustituye a las API REST?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¿Puedo utilizar GraphQL en una API REST?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¿Ya no debo aprender API REST o gRPC?</a:t>
            </a:r>
          </a:p>
          <a:p>
            <a:pPr algn="l"/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268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Image for post">
            <a:extLst>
              <a:ext uri="{FF2B5EF4-FFF2-40B4-BE49-F238E27FC236}">
                <a16:creationId xmlns:a16="http://schemas.microsoft.com/office/drawing/2014/main" id="{F6773A84-B955-4D47-AA8E-70E82F121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2DB0734-F669-7E45-9B28-BC608A9950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Estructura GraphQL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686B118-EB6D-5A4C-9079-1E664C0D0A6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520" y="1802476"/>
            <a:ext cx="591037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94734D1-FC89-E946-90DF-CBABCE9B2155}"/>
              </a:ext>
            </a:extLst>
          </p:cNvPr>
          <p:cNvSpPr txBox="1">
            <a:spLocks/>
          </p:cNvSpPr>
          <p:nvPr/>
        </p:nvSpPr>
        <p:spPr>
          <a:xfrm>
            <a:off x="7335456" y="1952946"/>
            <a:ext cx="4856544" cy="36029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GraphQL se basa en enviar las peticiones por medio de consultas, se tienen 3 tipos:</a:t>
            </a:r>
          </a:p>
          <a:p>
            <a:pPr algn="l"/>
            <a:r>
              <a:rPr lang="es-MX" b="1" dirty="0">
                <a:solidFill>
                  <a:schemeClr val="bg1"/>
                </a:solidFill>
              </a:rPr>
              <a:t>Query</a:t>
            </a:r>
            <a:r>
              <a:rPr lang="es-MX" dirty="0">
                <a:solidFill>
                  <a:schemeClr val="bg1"/>
                </a:solidFill>
              </a:rPr>
              <a:t>: Para consultar inofrmación</a:t>
            </a:r>
          </a:p>
          <a:p>
            <a:pPr algn="l"/>
            <a:r>
              <a:rPr lang="es-MX" b="1" dirty="0">
                <a:solidFill>
                  <a:schemeClr val="bg1"/>
                </a:solidFill>
              </a:rPr>
              <a:t>Mutation</a:t>
            </a:r>
            <a:r>
              <a:rPr lang="es-MX" dirty="0">
                <a:solidFill>
                  <a:schemeClr val="bg1"/>
                </a:solidFill>
              </a:rPr>
              <a:t>: Para modificar información (crear, borrar, modificar)</a:t>
            </a:r>
          </a:p>
          <a:p>
            <a:pPr algn="l"/>
            <a:r>
              <a:rPr lang="es-MX" b="1" dirty="0">
                <a:solidFill>
                  <a:schemeClr val="bg1"/>
                </a:solidFill>
              </a:rPr>
              <a:t>Subscription</a:t>
            </a:r>
            <a:r>
              <a:rPr lang="es-MX" dirty="0">
                <a:solidFill>
                  <a:schemeClr val="bg1"/>
                </a:solidFill>
              </a:rPr>
              <a:t>: Para WebSockets (con WebSockets puedes por ejemplo recibir notificaciones cuando ocurre algún evento)</a:t>
            </a:r>
          </a:p>
        </p:txBody>
      </p:sp>
    </p:spTree>
    <p:extLst>
      <p:ext uri="{BB962C8B-B14F-4D97-AF65-F5344CB8AC3E}">
        <p14:creationId xmlns:p14="http://schemas.microsoft.com/office/powerpoint/2010/main" val="966312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age for post">
            <a:extLst>
              <a:ext uri="{FF2B5EF4-FFF2-40B4-BE49-F238E27FC236}">
                <a16:creationId xmlns:a16="http://schemas.microsoft.com/office/drawing/2014/main" id="{C210C027-FB13-8B42-B7C6-A56C3300B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98FD3A-480B-094E-B7FB-D1122DFCB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583" y="358154"/>
            <a:ext cx="3317111" cy="1325563"/>
          </a:xfrm>
        </p:spPr>
        <p:txBody>
          <a:bodyPr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Campos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F1B2587F-2AA8-3948-8C62-186754D7C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48257" y="2016207"/>
            <a:ext cx="6934246" cy="151131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13E76CE-4D2F-B744-9412-CBA2A035B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8257" y="4196918"/>
            <a:ext cx="7013374" cy="208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443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age for post">
            <a:extLst>
              <a:ext uri="{FF2B5EF4-FFF2-40B4-BE49-F238E27FC236}">
                <a16:creationId xmlns:a16="http://schemas.microsoft.com/office/drawing/2014/main" id="{C210C027-FB13-8B42-B7C6-A56C3300B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98FD3A-480B-094E-B7FB-D1122DFCB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Argumentos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722726F-18F1-3145-97AD-674A384BC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700" y="1912144"/>
            <a:ext cx="99441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129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age for post">
            <a:extLst>
              <a:ext uri="{FF2B5EF4-FFF2-40B4-BE49-F238E27FC236}">
                <a16:creationId xmlns:a16="http://schemas.microsoft.com/office/drawing/2014/main" id="{C210C027-FB13-8B42-B7C6-A56C3300B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98FD3A-480B-094E-B7FB-D1122DFCB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8283" y="161001"/>
            <a:ext cx="4115765" cy="1112214"/>
          </a:xfrm>
        </p:spPr>
        <p:txBody>
          <a:bodyPr>
            <a:normAutofit fontScale="90000"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Fragments</a:t>
            </a:r>
            <a:br>
              <a:rPr lang="es-MX" dirty="0">
                <a:solidFill>
                  <a:schemeClr val="bg1"/>
                </a:solidFill>
              </a:rPr>
            </a:b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1E65DB9-739F-CA41-9821-ED090D0F1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599" y="1365813"/>
            <a:ext cx="105283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09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age for post">
            <a:extLst>
              <a:ext uri="{FF2B5EF4-FFF2-40B4-BE49-F238E27FC236}">
                <a16:creationId xmlns:a16="http://schemas.microsoft.com/office/drawing/2014/main" id="{C210C027-FB13-8B42-B7C6-A56C3300B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98FD3A-480B-094E-B7FB-D1122DFCB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8283" y="161001"/>
            <a:ext cx="4115765" cy="1112214"/>
          </a:xfrm>
        </p:spPr>
        <p:txBody>
          <a:bodyPr>
            <a:normAutofit fontScale="90000"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Mutations</a:t>
            </a:r>
            <a:br>
              <a:rPr lang="es-MX" dirty="0">
                <a:solidFill>
                  <a:schemeClr val="bg1"/>
                </a:solidFill>
              </a:rPr>
            </a:b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3F2967A-CB7F-8F49-87CA-80FDBA335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568" y="1422400"/>
            <a:ext cx="106553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6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age for post">
            <a:extLst>
              <a:ext uri="{FF2B5EF4-FFF2-40B4-BE49-F238E27FC236}">
                <a16:creationId xmlns:a16="http://schemas.microsoft.com/office/drawing/2014/main" id="{C210C027-FB13-8B42-B7C6-A56C3300B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98FD3A-480B-094E-B7FB-D1122DFCB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842" y="5265436"/>
            <a:ext cx="4115765" cy="1112214"/>
          </a:xfrm>
        </p:spPr>
        <p:txBody>
          <a:bodyPr>
            <a:normAutofit fontScale="90000"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Explicación Demo</a:t>
            </a:r>
            <a:br>
              <a:rPr lang="es-MX" dirty="0">
                <a:solidFill>
                  <a:schemeClr val="bg1"/>
                </a:solidFill>
              </a:rPr>
            </a:br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14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4" descr="Image for post">
            <a:extLst>
              <a:ext uri="{FF2B5EF4-FFF2-40B4-BE49-F238E27FC236}">
                <a16:creationId xmlns:a16="http://schemas.microsoft.com/office/drawing/2014/main" id="{39D035F0-E8DF-5C47-93EB-AB2C6EF5B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1BD15E9-BB86-CF44-877A-4ACA4BFEF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>
                <a:solidFill>
                  <a:schemeClr val="bg1"/>
                </a:solidFill>
              </a:rPr>
              <a:t>Datos de contacto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B6A3E57-902D-D048-81B2-A4E547979587}"/>
              </a:ext>
            </a:extLst>
          </p:cNvPr>
          <p:cNvSpPr txBox="1"/>
          <p:nvPr/>
        </p:nvSpPr>
        <p:spPr>
          <a:xfrm>
            <a:off x="2022669" y="2206782"/>
            <a:ext cx="193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fhernandezpalafox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08E5080-3461-4B41-B272-BDB35DDDFD86}"/>
              </a:ext>
            </a:extLst>
          </p:cNvPr>
          <p:cNvSpPr txBox="1"/>
          <p:nvPr/>
        </p:nvSpPr>
        <p:spPr>
          <a:xfrm>
            <a:off x="2022669" y="2991407"/>
            <a:ext cx="1765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t"/>
            <a:r>
              <a:rPr lang="es-MX" dirty="0">
                <a:solidFill>
                  <a:schemeClr val="bg1"/>
                </a:solidFill>
              </a:rPr>
              <a:t>@FelipeHPalafox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852EE99-993E-E14A-809E-AE8B96DDB4EA}"/>
              </a:ext>
            </a:extLst>
          </p:cNvPr>
          <p:cNvSpPr txBox="1"/>
          <p:nvPr/>
        </p:nvSpPr>
        <p:spPr>
          <a:xfrm>
            <a:off x="2022669" y="3866593"/>
            <a:ext cx="2382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felipehernandezpalafox</a:t>
            </a:r>
          </a:p>
        </p:txBody>
      </p:sp>
      <p:pic>
        <p:nvPicPr>
          <p:cNvPr id="11" name="Picture 2" descr="Felipe Hernandez YouTube">
            <a:extLst>
              <a:ext uri="{FF2B5EF4-FFF2-40B4-BE49-F238E27FC236}">
                <a16:creationId xmlns:a16="http://schemas.microsoft.com/office/drawing/2014/main" id="{3F362A67-19BD-CE42-9C0B-0E5D00054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934" y="3702225"/>
            <a:ext cx="720272" cy="72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517AD9D-8A39-4946-983E-A7A78BFBB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162" y="2810455"/>
            <a:ext cx="755816" cy="715735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D25E031-601D-0B49-B6B3-DF4D6DB8F7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934" y="1908403"/>
            <a:ext cx="750759" cy="730559"/>
          </a:xfrm>
          <a:prstGeom prst="rect">
            <a:avLst/>
          </a:prstGeom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34CC541B-FCFB-464E-BBB6-7C689DC70B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10" r="10204" b="13436"/>
          <a:stretch/>
        </p:blipFill>
        <p:spPr bwMode="auto">
          <a:xfrm>
            <a:off x="8970820" y="1908403"/>
            <a:ext cx="2189018" cy="236639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550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Image for post">
            <a:extLst>
              <a:ext uri="{FF2B5EF4-FFF2-40B4-BE49-F238E27FC236}">
                <a16:creationId xmlns:a16="http://schemas.microsoft.com/office/drawing/2014/main" id="{59466DBC-7D77-1344-BB67-92E2E33A1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¡Gracias!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>
                <a:solidFill>
                  <a:schemeClr val="bg1"/>
                </a:solidFill>
              </a:rPr>
              <a:t>Muchas gracias por su atención </a:t>
            </a:r>
          </a:p>
        </p:txBody>
      </p:sp>
    </p:spTree>
    <p:extLst>
      <p:ext uri="{BB962C8B-B14F-4D97-AF65-F5344CB8AC3E}">
        <p14:creationId xmlns:p14="http://schemas.microsoft.com/office/powerpoint/2010/main" val="4113150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Image for post">
            <a:extLst>
              <a:ext uri="{FF2B5EF4-FFF2-40B4-BE49-F238E27FC236}">
                <a16:creationId xmlns:a16="http://schemas.microsoft.com/office/drawing/2014/main" id="{70C40308-7ED9-5F40-899F-E6B43879D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582" y="217742"/>
            <a:ext cx="4254062" cy="1128146"/>
          </a:xfrm>
        </p:spPr>
        <p:txBody>
          <a:bodyPr/>
          <a:lstStyle/>
          <a:p>
            <a:r>
              <a:rPr lang="es-ES" dirty="0">
                <a:solidFill>
                  <a:schemeClr val="bg1"/>
                </a:solidFill>
              </a:rPr>
              <a:t>Acerca de mi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188D900D-5FF7-8643-B386-7FA5EB65E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3177" y="5463451"/>
            <a:ext cx="3052973" cy="973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C3C8DBCF-0141-054E-ADBA-552725ECE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997" y="5679287"/>
            <a:ext cx="976619" cy="589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ABC95E95-C9A3-C24F-9DE2-1AE316E82437}"/>
              </a:ext>
            </a:extLst>
          </p:cNvPr>
          <p:cNvSpPr txBox="1"/>
          <p:nvPr/>
        </p:nvSpPr>
        <p:spPr>
          <a:xfrm>
            <a:off x="643233" y="1350425"/>
            <a:ext cx="6633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>
                <a:solidFill>
                  <a:schemeClr val="bg1"/>
                </a:solidFill>
              </a:rPr>
              <a:t>Maestría en Tecnologías Web y Dispoitivos Móviles - DeLaSalleBajio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493F63AB-BAEB-9142-B3F0-0C0AA1CDABFD}"/>
              </a:ext>
            </a:extLst>
          </p:cNvPr>
          <p:cNvSpPr txBox="1"/>
          <p:nvPr/>
        </p:nvSpPr>
        <p:spPr>
          <a:xfrm>
            <a:off x="643233" y="1705297"/>
            <a:ext cx="4039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>
                <a:solidFill>
                  <a:schemeClr val="bg1"/>
                </a:solidFill>
              </a:rPr>
              <a:t>Maestría en Gestión de Proyectos - UEM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C9AA236-CCC7-4348-83F9-386065D18F42}"/>
              </a:ext>
            </a:extLst>
          </p:cNvPr>
          <p:cNvSpPr txBox="1"/>
          <p:nvPr/>
        </p:nvSpPr>
        <p:spPr>
          <a:xfrm>
            <a:off x="643233" y="3096224"/>
            <a:ext cx="1024620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>
                <a:solidFill>
                  <a:schemeClr val="bg1"/>
                </a:solidFill>
              </a:rPr>
              <a:t>Profesor de la Universidad De La Salle Bajío (Nivel Maestría y Licenciatura)</a:t>
            </a:r>
          </a:p>
          <a:p>
            <a:r>
              <a:rPr lang="es-MX" b="1" dirty="0">
                <a:solidFill>
                  <a:schemeClr val="bg1"/>
                </a:solidFill>
              </a:rPr>
              <a:t>Profesor de La Salle Open University de Andorra (Nivel Licenciatura)</a:t>
            </a:r>
          </a:p>
          <a:p>
            <a:r>
              <a:rPr lang="es-MX" b="1" dirty="0">
                <a:solidFill>
                  <a:schemeClr val="bg1"/>
                </a:solidFill>
              </a:rPr>
              <a:t>Coordinador de la Ingeniería de Software y Sistemas Computacionales de la Universidad De La Salle Bajío.</a:t>
            </a:r>
          </a:p>
          <a:p>
            <a:endParaRPr lang="es-MX" b="1" dirty="0">
              <a:solidFill>
                <a:schemeClr val="bg1"/>
              </a:solidFill>
            </a:endParaRPr>
          </a:p>
          <a:p>
            <a:endParaRPr lang="es-MX" b="1" dirty="0">
              <a:solidFill>
                <a:schemeClr val="bg1"/>
              </a:solidFill>
            </a:endParaRPr>
          </a:p>
          <a:p>
            <a:r>
              <a:rPr lang="es-MX" b="1" dirty="0">
                <a:solidFill>
                  <a:schemeClr val="bg1"/>
                </a:solidFill>
              </a:rPr>
              <a:t>Desarrollador de  aplicaciones web y móvil</a:t>
            </a:r>
          </a:p>
        </p:txBody>
      </p:sp>
      <p:pic>
        <p:nvPicPr>
          <p:cNvPr id="17" name="Picture 6">
            <a:extLst>
              <a:ext uri="{FF2B5EF4-FFF2-40B4-BE49-F238E27FC236}">
                <a16:creationId xmlns:a16="http://schemas.microsoft.com/office/drawing/2014/main" id="{D9B4E500-BE82-B243-9AFB-677165B0E9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10" r="10204" b="13436"/>
          <a:stretch/>
        </p:blipFill>
        <p:spPr bwMode="auto">
          <a:xfrm>
            <a:off x="9438228" y="507490"/>
            <a:ext cx="2189018" cy="236639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9382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D74200B8-4DE5-5346-960F-AA3719CD8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6324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F9DC46E-815D-6244-9DF8-2FF1F04A98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_tradnl">
                <a:solidFill>
                  <a:schemeClr val="bg1"/>
                </a:solidFill>
              </a:rPr>
              <a:t>Agenda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6F2D7D-BF67-AE48-8294-815B38A61900}"/>
              </a:ext>
            </a:extLst>
          </p:cNvPr>
          <p:cNvSpPr txBox="1">
            <a:spLocks/>
          </p:cNvSpPr>
          <p:nvPr/>
        </p:nvSpPr>
        <p:spPr>
          <a:xfrm>
            <a:off x="838201" y="1895073"/>
            <a:ext cx="4856544" cy="3602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¿Qué es Graphql?</a:t>
            </a:r>
          </a:p>
          <a:p>
            <a:pPr algn="l"/>
            <a:r>
              <a:rPr lang="es-ES" dirty="0" err="1">
                <a:solidFill>
                  <a:schemeClr val="bg1"/>
                </a:solidFill>
              </a:rPr>
              <a:t>GraphQL</a:t>
            </a:r>
            <a:r>
              <a:rPr lang="es-ES" dirty="0">
                <a:solidFill>
                  <a:schemeClr val="bg1"/>
                </a:solidFill>
              </a:rPr>
              <a:t> vs API REST.</a:t>
            </a:r>
          </a:p>
          <a:p>
            <a:pPr algn="l"/>
            <a:r>
              <a:rPr lang="es-ES" dirty="0">
                <a:solidFill>
                  <a:schemeClr val="bg1"/>
                </a:solidFill>
              </a:rPr>
              <a:t>Estructura de </a:t>
            </a:r>
            <a:r>
              <a:rPr lang="es-ES" dirty="0" err="1">
                <a:solidFill>
                  <a:schemeClr val="bg1"/>
                </a:solidFill>
              </a:rPr>
              <a:t>GraphQL</a:t>
            </a:r>
            <a:r>
              <a:rPr lang="es-ES" dirty="0">
                <a:solidFill>
                  <a:schemeClr val="bg1"/>
                </a:solidFill>
              </a:rPr>
              <a:t>.</a:t>
            </a:r>
          </a:p>
          <a:p>
            <a:pPr algn="l"/>
            <a:r>
              <a:rPr lang="es-ES" dirty="0" err="1">
                <a:solidFill>
                  <a:schemeClr val="bg1"/>
                </a:solidFill>
              </a:rPr>
              <a:t>Querys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Mutations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suscription</a:t>
            </a:r>
            <a:r>
              <a:rPr lang="es-ES" dirty="0">
                <a:solidFill>
                  <a:schemeClr val="bg1"/>
                </a:solidFill>
              </a:rPr>
              <a:t>.</a:t>
            </a:r>
          </a:p>
          <a:p>
            <a:pPr algn="l"/>
            <a:r>
              <a:rPr lang="es-ES" dirty="0" err="1">
                <a:solidFill>
                  <a:schemeClr val="bg1"/>
                </a:solidFill>
              </a:rPr>
              <a:t>Fragments</a:t>
            </a:r>
            <a:r>
              <a:rPr lang="es-ES" dirty="0">
                <a:solidFill>
                  <a:schemeClr val="bg1"/>
                </a:solidFill>
              </a:rPr>
              <a:t>.</a:t>
            </a:r>
          </a:p>
          <a:p>
            <a:pPr algn="l"/>
            <a:r>
              <a:rPr lang="es-ES" dirty="0">
                <a:solidFill>
                  <a:schemeClr val="bg1"/>
                </a:solidFill>
              </a:rPr>
              <a:t>DEMO.</a:t>
            </a:r>
          </a:p>
        </p:txBody>
      </p:sp>
    </p:spTree>
    <p:extLst>
      <p:ext uri="{BB962C8B-B14F-4D97-AF65-F5344CB8AC3E}">
        <p14:creationId xmlns:p14="http://schemas.microsoft.com/office/powerpoint/2010/main" val="2858128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D74200B8-4DE5-5346-960F-AA3719CD8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F9DC46E-815D-6244-9DF8-2FF1F04A98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¿Qué es Graphql?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6F2D7D-BF67-AE48-8294-815B38A61900}"/>
              </a:ext>
            </a:extLst>
          </p:cNvPr>
          <p:cNvSpPr txBox="1">
            <a:spLocks/>
          </p:cNvSpPr>
          <p:nvPr/>
        </p:nvSpPr>
        <p:spPr>
          <a:xfrm>
            <a:off x="838201" y="1895073"/>
            <a:ext cx="10690184" cy="3602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Graphql es una especificación que describe un </a:t>
            </a:r>
            <a:r>
              <a:rPr lang="es-MX" sz="3200" b="1" dirty="0">
                <a:solidFill>
                  <a:schemeClr val="bg1"/>
                </a:solidFill>
              </a:rPr>
              <a:t>lenguaje de consulta </a:t>
            </a:r>
            <a:r>
              <a:rPr lang="es-MX" dirty="0">
                <a:solidFill>
                  <a:schemeClr val="bg1"/>
                </a:solidFill>
              </a:rPr>
              <a:t>declarativa en el que los clientes web y móviles pueden usar para solicitar a una API los datos exactos que desean. 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Esto se logra mediante la creación de un esquema fuertemente tipado para su API, la máxima flexibilidad en cómo su API puede resolver datos y consultas de clientes validadas contra su esquema.</a:t>
            </a:r>
          </a:p>
          <a:p>
            <a:pPr algn="l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200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D74200B8-4DE5-5346-960F-AA3719CD8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F9DC46E-815D-6244-9DF8-2FF1F04A98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¿Cómo surge Graphql?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6F2D7D-BF67-AE48-8294-815B38A61900}"/>
              </a:ext>
            </a:extLst>
          </p:cNvPr>
          <p:cNvSpPr txBox="1">
            <a:spLocks/>
          </p:cNvSpPr>
          <p:nvPr/>
        </p:nvSpPr>
        <p:spPr>
          <a:xfrm>
            <a:off x="838201" y="1895073"/>
            <a:ext cx="10690184" cy="3602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 err="1">
                <a:solidFill>
                  <a:schemeClr val="bg1"/>
                </a:solidFill>
              </a:rPr>
              <a:t>GraphQL</a:t>
            </a:r>
            <a:r>
              <a:rPr lang="es-ES" dirty="0">
                <a:solidFill>
                  <a:schemeClr val="bg1"/>
                </a:solidFill>
              </a:rPr>
              <a:t> fue desarrollado internamente por Facebook en 2012 antes de ser liberado públicamente en 2015.​ El 7 de noviembre de 2018, el proyecto </a:t>
            </a:r>
            <a:r>
              <a:rPr lang="es-ES" dirty="0" err="1">
                <a:solidFill>
                  <a:schemeClr val="bg1"/>
                </a:solidFill>
              </a:rPr>
              <a:t>GraphQL</a:t>
            </a:r>
            <a:r>
              <a:rPr lang="es-ES" dirty="0">
                <a:solidFill>
                  <a:schemeClr val="bg1"/>
                </a:solidFill>
              </a:rPr>
              <a:t> fue transferido de Facebook a la recién establecida Fundación </a:t>
            </a:r>
            <a:r>
              <a:rPr lang="es-ES" dirty="0" err="1">
                <a:solidFill>
                  <a:schemeClr val="bg1"/>
                </a:solidFill>
              </a:rPr>
              <a:t>GraphQL</a:t>
            </a:r>
            <a:r>
              <a:rPr lang="es-ES" dirty="0">
                <a:solidFill>
                  <a:schemeClr val="bg1"/>
                </a:solidFill>
              </a:rPr>
              <a:t>, alojada por la Fundación Linux.</a:t>
            </a:r>
          </a:p>
          <a:p>
            <a:pPr algn="l"/>
            <a:endParaRPr lang="es-ES" dirty="0">
              <a:solidFill>
                <a:schemeClr val="bg1"/>
              </a:solidFill>
            </a:endParaRPr>
          </a:p>
          <a:p>
            <a:pPr algn="l"/>
            <a:r>
              <a:rPr lang="es-ES" b="1" dirty="0">
                <a:solidFill>
                  <a:schemeClr val="bg1"/>
                </a:solidFill>
              </a:rPr>
              <a:t>Nota: Es independiente de tu base de datos y de tu lenguaje de programación.</a:t>
            </a:r>
          </a:p>
        </p:txBody>
      </p:sp>
    </p:spTree>
    <p:extLst>
      <p:ext uri="{BB962C8B-B14F-4D97-AF65-F5344CB8AC3E}">
        <p14:creationId xmlns:p14="http://schemas.microsoft.com/office/powerpoint/2010/main" val="2226778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D74200B8-4DE5-5346-960F-AA3719CD8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F9DC46E-815D-6244-9DF8-2FF1F04A98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¿Quiénes usan Graphql?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AAEFDCD-2F4A-DF4F-8227-A18BD67B1E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364" y="2369273"/>
            <a:ext cx="1059727" cy="1059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E382265-0659-9346-93F4-1CD3720BA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220" y="2369273"/>
            <a:ext cx="1165345" cy="1165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473E4703-83CB-DB41-BEBD-186CCBCAE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180" y="2344033"/>
            <a:ext cx="1110205" cy="111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96200F20-84DD-1441-887F-6CFCBB0CA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4495" y="2209054"/>
            <a:ext cx="1164471" cy="1325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4196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D74200B8-4DE5-5346-960F-AA3719CD8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F9DC46E-815D-6244-9DF8-2FF1F04A98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MX" sz="5400" dirty="0">
                <a:solidFill>
                  <a:schemeClr val="bg1"/>
                </a:solidFill>
              </a:rPr>
              <a:t>¿Lenguajes de programacion que se puede usar Graphql?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19023FBF-0795-5F4D-8DE1-0AEAE4656309}"/>
              </a:ext>
            </a:extLst>
          </p:cNvPr>
          <p:cNvSpPr txBox="1">
            <a:spLocks/>
          </p:cNvSpPr>
          <p:nvPr/>
        </p:nvSpPr>
        <p:spPr>
          <a:xfrm>
            <a:off x="838200" y="1895073"/>
            <a:ext cx="5458427" cy="3602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Aproximadamente mas de 20 lenguajes.</a:t>
            </a:r>
          </a:p>
          <a:p>
            <a:pPr algn="l"/>
            <a:r>
              <a:rPr lang="es-ES" dirty="0">
                <a:solidFill>
                  <a:schemeClr val="bg1"/>
                </a:solidFill>
              </a:rPr>
              <a:t>JAVA</a:t>
            </a:r>
          </a:p>
          <a:p>
            <a:pPr algn="l"/>
            <a:r>
              <a:rPr lang="es-ES" dirty="0">
                <a:solidFill>
                  <a:schemeClr val="bg1"/>
                </a:solidFill>
              </a:rPr>
              <a:t>C#</a:t>
            </a:r>
          </a:p>
          <a:p>
            <a:pPr algn="l"/>
            <a:r>
              <a:rPr lang="es-ES" dirty="0">
                <a:solidFill>
                  <a:schemeClr val="bg1"/>
                </a:solidFill>
              </a:rPr>
              <a:t>NODEJS</a:t>
            </a:r>
          </a:p>
          <a:p>
            <a:pPr algn="l"/>
            <a:r>
              <a:rPr lang="es-ES" dirty="0">
                <a:solidFill>
                  <a:schemeClr val="bg1"/>
                </a:solidFill>
              </a:rPr>
              <a:t>PHP</a:t>
            </a:r>
          </a:p>
          <a:p>
            <a:pPr algn="l"/>
            <a:r>
              <a:rPr lang="es-ES" dirty="0">
                <a:solidFill>
                  <a:schemeClr val="bg1"/>
                </a:solidFill>
              </a:rPr>
              <a:t>JAVA SCRIPT</a:t>
            </a:r>
          </a:p>
          <a:p>
            <a:pPr algn="l"/>
            <a:r>
              <a:rPr lang="es-ES" dirty="0">
                <a:solidFill>
                  <a:schemeClr val="bg1"/>
                </a:solidFill>
              </a:rPr>
              <a:t>Entre otros.</a:t>
            </a:r>
          </a:p>
        </p:txBody>
      </p:sp>
    </p:spTree>
    <p:extLst>
      <p:ext uri="{BB962C8B-B14F-4D97-AF65-F5344CB8AC3E}">
        <p14:creationId xmlns:p14="http://schemas.microsoft.com/office/powerpoint/2010/main" val="2570854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D74200B8-4DE5-5346-960F-AA3719CD8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F9DC46E-815D-6244-9DF8-2FF1F04A98C2}"/>
              </a:ext>
            </a:extLst>
          </p:cNvPr>
          <p:cNvSpPr txBox="1">
            <a:spLocks/>
          </p:cNvSpPr>
          <p:nvPr/>
        </p:nvSpPr>
        <p:spPr>
          <a:xfrm>
            <a:off x="2632276" y="0"/>
            <a:ext cx="6743218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dirty="0" err="1">
                <a:solidFill>
                  <a:schemeClr val="bg1"/>
                </a:solidFill>
              </a:rPr>
              <a:t>GraphQL</a:t>
            </a:r>
            <a:r>
              <a:rPr lang="es-ES" dirty="0">
                <a:solidFill>
                  <a:schemeClr val="bg1"/>
                </a:solidFill>
              </a:rPr>
              <a:t> vs API REST.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6F2D7D-BF67-AE48-8294-815B38A61900}"/>
              </a:ext>
            </a:extLst>
          </p:cNvPr>
          <p:cNvSpPr txBox="1">
            <a:spLocks/>
          </p:cNvSpPr>
          <p:nvPr/>
        </p:nvSpPr>
        <p:spPr>
          <a:xfrm>
            <a:off x="7597818" y="1660665"/>
            <a:ext cx="4231510" cy="436683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Forma estructurada de acceder a la información.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Es estricto en especificación pero esto fue parcialmente adoptado.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Requerimientos rápidos del lado del cliente no se adaptan bien a la naturaleza estática de Rest.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Las consultas se hacen en varios endpoints(url).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Descarga información innecesaria.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Se deben hacer consultas a varios endpoints(url) para obtener la información que se esta buscando.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CDC4704D-C852-4141-9A36-2AC3D8688B19}"/>
              </a:ext>
            </a:extLst>
          </p:cNvPr>
          <p:cNvSpPr txBox="1">
            <a:spLocks/>
          </p:cNvSpPr>
          <p:nvPr/>
        </p:nvSpPr>
        <p:spPr>
          <a:xfrm>
            <a:off x="362674" y="1950032"/>
            <a:ext cx="4231510" cy="36029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dirty="0">
                <a:solidFill>
                  <a:schemeClr val="bg1"/>
                </a:solidFill>
              </a:rPr>
              <a:t>Graphql utiliza un sistema fuertenementetipado para definir las capacidades de una API.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Los esquemas (schemas) sirven como un contrato entre el cliente y el servidor.</a:t>
            </a:r>
          </a:p>
          <a:p>
            <a:pPr algn="l"/>
            <a:r>
              <a:rPr lang="es-MX" dirty="0">
                <a:solidFill>
                  <a:schemeClr val="bg1"/>
                </a:solidFill>
              </a:rPr>
              <a:t>El Front end y el Back end pueden trabajar completamente independiente.</a:t>
            </a:r>
          </a:p>
        </p:txBody>
      </p:sp>
    </p:spTree>
    <p:extLst>
      <p:ext uri="{BB962C8B-B14F-4D97-AF65-F5344CB8AC3E}">
        <p14:creationId xmlns:p14="http://schemas.microsoft.com/office/powerpoint/2010/main" val="162156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D74200B8-4DE5-5346-960F-AA3719CD8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mage">
            <a:extLst>
              <a:ext uri="{FF2B5EF4-FFF2-40B4-BE49-F238E27FC236}">
                <a16:creationId xmlns:a16="http://schemas.microsoft.com/office/drawing/2014/main" id="{79FFC28C-FA38-A646-A176-33226AC18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6691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67E19A52-E3FD-F94B-8808-9BBACC4878A4}"/>
              </a:ext>
            </a:extLst>
          </p:cNvPr>
          <p:cNvSpPr txBox="1"/>
          <p:nvPr/>
        </p:nvSpPr>
        <p:spPr>
          <a:xfrm>
            <a:off x="9549288" y="2430683"/>
            <a:ext cx="1132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dirty="0">
                <a:solidFill>
                  <a:schemeClr val="bg1"/>
                </a:solidFill>
                <a:hlinkClick r:id="rId4"/>
              </a:rPr>
              <a:t>Enlace</a:t>
            </a:r>
            <a:endParaRPr lang="es-MX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5527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2102</TotalTime>
  <Words>488</Words>
  <Application>Microsoft Macintosh PowerPoint</Application>
  <PresentationFormat>Panorámica</PresentationFormat>
  <Paragraphs>65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de Office</vt:lpstr>
      <vt:lpstr>Presentación de PowerPoint</vt:lpstr>
      <vt:lpstr>Acerca de mi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Estructura GraphQL</vt:lpstr>
      <vt:lpstr>Campos</vt:lpstr>
      <vt:lpstr>Argumentos</vt:lpstr>
      <vt:lpstr>Fragments </vt:lpstr>
      <vt:lpstr>Mutations </vt:lpstr>
      <vt:lpstr>Explicación Demo </vt:lpstr>
      <vt:lpstr>Datos de contacto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Felipe Hernández P.</dc:creator>
  <cp:lastModifiedBy>Felipe Hernández P.</cp:lastModifiedBy>
  <cp:revision>25</cp:revision>
  <dcterms:created xsi:type="dcterms:W3CDTF">2020-12-05T19:13:02Z</dcterms:created>
  <dcterms:modified xsi:type="dcterms:W3CDTF">2021-05-27T22:55:38Z</dcterms:modified>
</cp:coreProperties>
</file>

<file path=docProps/thumbnail.jpeg>
</file>